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Lst>
  <p:notesMasterIdLst>
    <p:notesMasterId r:id="rId3"/>
  </p:notesMasterIdLst>
  <p:sldIdLst>
    <p:sldId id="256" r:id="rId2"/>
  </p:sldIdLst>
  <p:sldSz cx="43891200" cy="32918400"/>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852" autoAdjust="0"/>
  </p:normalViewPr>
  <p:slideViewPr>
    <p:cSldViewPr snapToGrid="0">
      <p:cViewPr>
        <p:scale>
          <a:sx n="25" d="100"/>
          <a:sy n="25" d="100"/>
        </p:scale>
        <p:origin x="618" y="-348"/>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 name="Shape 3"/>
          <p:cNvSpPr txBox="1">
            <a:spLocks noGrp="1"/>
          </p:cNvSpPr>
          <p:nvPr>
            <p:ph type="body" idx="1"/>
          </p:nvPr>
        </p:nvSpPr>
        <p:spPr>
          <a:xfrm>
            <a:off x="685800" y="4343400"/>
            <a:ext cx="5486399" cy="4114800"/>
          </a:xfrm>
          <a:prstGeom prst="rect">
            <a:avLst/>
          </a:prstGeom>
        </p:spPr>
        <p:txBody>
          <a:bodyPr lIns="91425" tIns="91425" rIns="91425" bIns="91425" anchor="t" anchorCtr="0"/>
          <a:lstStyle>
            <a:lvl1pPr>
              <a:defRPr sz="1100"/>
            </a:lvl1pPr>
            <a:lvl2pPr>
              <a:defRPr sz="1100"/>
            </a:lvl2pPr>
            <a:lvl3pPr>
              <a:defRPr sz="1100"/>
            </a:lvl3pPr>
            <a:lvl4pPr>
              <a:defRPr sz="1100"/>
            </a:lvl4pPr>
            <a:lvl5pPr>
              <a:defRPr sz="1100"/>
            </a:lvl5pPr>
            <a:lvl6pPr>
              <a:defRPr sz="1100"/>
            </a:lvl6pPr>
            <a:lvl7pPr>
              <a:defRPr sz="1100"/>
            </a:lvl7pPr>
            <a:lvl8pPr>
              <a:defRPr sz="1100"/>
            </a:lvl8pPr>
            <a:lvl9pPr>
              <a:defRPr sz="1100"/>
            </a:lvl9pPr>
          </a:lstStyle>
          <a:p>
            <a:endParaRPr/>
          </a:p>
        </p:txBody>
      </p:sp>
    </p:spTree>
    <p:extLst>
      <p:ext uri="{BB962C8B-B14F-4D97-AF65-F5344CB8AC3E}">
        <p14:creationId xmlns:p14="http://schemas.microsoft.com/office/powerpoint/2010/main" val="135553843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dirty="0"/>
          </a:p>
        </p:txBody>
      </p:sp>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23383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Wide center column">
    <p:spTree>
      <p:nvGrpSpPr>
        <p:cNvPr id="1" name="Shape 10"/>
        <p:cNvGrpSpPr/>
        <p:nvPr/>
      </p:nvGrpSpPr>
      <p:grpSpPr>
        <a:xfrm>
          <a:off x="0" y="0"/>
          <a:ext cx="0" cy="0"/>
          <a:chOff x="0" y="0"/>
          <a:chExt cx="0" cy="0"/>
        </a:xfrm>
      </p:grpSpPr>
      <p:sp>
        <p:nvSpPr>
          <p:cNvPr id="11" name="Shape 11"/>
          <p:cNvSpPr txBox="1">
            <a:spLocks noGrp="1"/>
          </p:cNvSpPr>
          <p:nvPr>
            <p:ph type="body" idx="1"/>
          </p:nvPr>
        </p:nvSpPr>
        <p:spPr>
          <a:xfrm>
            <a:off x="583354" y="7154635"/>
            <a:ext cx="10607100" cy="6716387"/>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2" name="Shape 12"/>
          <p:cNvSpPr txBox="1">
            <a:spLocks noGrp="1"/>
          </p:cNvSpPr>
          <p:nvPr>
            <p:ph type="body" idx="2"/>
          </p:nvPr>
        </p:nvSpPr>
        <p:spPr>
          <a:xfrm>
            <a:off x="583354" y="5874475"/>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3" name="Shape 13"/>
          <p:cNvSpPr txBox="1">
            <a:spLocks noGrp="1"/>
          </p:cNvSpPr>
          <p:nvPr>
            <p:ph type="body" idx="3"/>
          </p:nvPr>
        </p:nvSpPr>
        <p:spPr>
          <a:xfrm>
            <a:off x="583354" y="15270479"/>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4" name="Shape 14"/>
          <p:cNvSpPr txBox="1">
            <a:spLocks noGrp="1"/>
          </p:cNvSpPr>
          <p:nvPr>
            <p:ph type="body" idx="4"/>
          </p:nvPr>
        </p:nvSpPr>
        <p:spPr>
          <a:xfrm>
            <a:off x="583354" y="13970601"/>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5" name="Shape 15"/>
          <p:cNvSpPr txBox="1">
            <a:spLocks noGrp="1"/>
          </p:cNvSpPr>
          <p:nvPr>
            <p:ph type="body" idx="5"/>
          </p:nvPr>
        </p:nvSpPr>
        <p:spPr>
          <a:xfrm>
            <a:off x="11891965" y="7154635"/>
            <a:ext cx="20116799"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6" name="Shape 16"/>
          <p:cNvSpPr txBox="1">
            <a:spLocks noGrp="1"/>
          </p:cNvSpPr>
          <p:nvPr>
            <p:ph type="body" idx="6"/>
          </p:nvPr>
        </p:nvSpPr>
        <p:spPr>
          <a:xfrm>
            <a:off x="11891965" y="5874475"/>
            <a:ext cx="20116799" cy="1200299"/>
          </a:xfrm>
          <a:prstGeom prst="rect">
            <a:avLst/>
          </a:prstGeom>
          <a:noFill/>
          <a:ln>
            <a:noFill/>
          </a:ln>
        </p:spPr>
        <p:txBody>
          <a:bodyPr lIns="91425" tIns="91425" rIns="91425" bIns="91425" anchor="ctr" anchorCtr="0"/>
          <a:lstStyle>
            <a:lvl1pPr marL="0" marR="0" indent="0" algn="ctr" rtl="0">
              <a:lnSpc>
                <a:spcPct val="100000"/>
              </a:lnSpc>
              <a:spcBef>
                <a:spcPts val="1320"/>
              </a:spcBef>
              <a:spcAft>
                <a:spcPts val="0"/>
              </a:spcAft>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7" name="Shape 17"/>
          <p:cNvSpPr txBox="1">
            <a:spLocks noGrp="1"/>
          </p:cNvSpPr>
          <p:nvPr>
            <p:ph type="body" idx="7"/>
          </p:nvPr>
        </p:nvSpPr>
        <p:spPr>
          <a:xfrm>
            <a:off x="11891965" y="28346400"/>
            <a:ext cx="20116799"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8" name="Shape 18"/>
          <p:cNvSpPr txBox="1">
            <a:spLocks noGrp="1"/>
          </p:cNvSpPr>
          <p:nvPr>
            <p:ph type="body" idx="8"/>
          </p:nvPr>
        </p:nvSpPr>
        <p:spPr>
          <a:xfrm>
            <a:off x="11891965" y="27066240"/>
            <a:ext cx="20116799"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9" name="Shape 19"/>
          <p:cNvSpPr txBox="1">
            <a:spLocks noGrp="1"/>
          </p:cNvSpPr>
          <p:nvPr>
            <p:ph type="body" idx="9"/>
          </p:nvPr>
        </p:nvSpPr>
        <p:spPr>
          <a:xfrm>
            <a:off x="32689800" y="5874475"/>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0" name="Shape 20"/>
          <p:cNvSpPr txBox="1">
            <a:spLocks noGrp="1"/>
          </p:cNvSpPr>
          <p:nvPr>
            <p:ph type="body" idx="13"/>
          </p:nvPr>
        </p:nvSpPr>
        <p:spPr>
          <a:xfrm>
            <a:off x="32689800" y="7154635"/>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1" name="Shape 21"/>
          <p:cNvSpPr txBox="1">
            <a:spLocks noGrp="1"/>
          </p:cNvSpPr>
          <p:nvPr>
            <p:ph type="body" idx="14"/>
          </p:nvPr>
        </p:nvSpPr>
        <p:spPr>
          <a:xfrm>
            <a:off x="32689800" y="17287756"/>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2" name="Shape 22"/>
          <p:cNvSpPr txBox="1">
            <a:spLocks noGrp="1"/>
          </p:cNvSpPr>
          <p:nvPr>
            <p:ph type="body" idx="15"/>
          </p:nvPr>
        </p:nvSpPr>
        <p:spPr>
          <a:xfrm>
            <a:off x="32689800" y="18562320"/>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3" name="Shape 23"/>
          <p:cNvSpPr txBox="1">
            <a:spLocks noGrp="1"/>
          </p:cNvSpPr>
          <p:nvPr>
            <p:ph type="body" idx="16"/>
          </p:nvPr>
        </p:nvSpPr>
        <p:spPr>
          <a:xfrm>
            <a:off x="32689800" y="25421379"/>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4" name="Shape 24"/>
          <p:cNvSpPr txBox="1">
            <a:spLocks noGrp="1"/>
          </p:cNvSpPr>
          <p:nvPr>
            <p:ph type="body" idx="17"/>
          </p:nvPr>
        </p:nvSpPr>
        <p:spPr>
          <a:xfrm>
            <a:off x="32689800" y="26700481"/>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5" name="Shape 25"/>
          <p:cNvSpPr txBox="1">
            <a:spLocks noGrp="1"/>
          </p:cNvSpPr>
          <p:nvPr>
            <p:ph type="title"/>
          </p:nvPr>
        </p:nvSpPr>
        <p:spPr>
          <a:xfrm>
            <a:off x="11200625" y="1271475"/>
            <a:ext cx="21499500" cy="1815599"/>
          </a:xfrm>
          <a:prstGeom prst="rect">
            <a:avLst/>
          </a:prstGeom>
        </p:spPr>
        <p:txBody>
          <a:bodyPr lIns="91425" tIns="91425" rIns="91425" bIns="91425" anchor="ctr" anchorCtr="0"/>
          <a:lstStyle>
            <a:lvl1pPr algn="ctr" rtl="0">
              <a:buNone/>
              <a:defRPr sz="10000" b="1"/>
            </a:lvl1pPr>
            <a:lvl2pPr algn="ctr" rtl="0">
              <a:buNone/>
              <a:defRPr sz="10000" b="1"/>
            </a:lvl2pPr>
            <a:lvl3pPr algn="ctr" rtl="0">
              <a:buNone/>
              <a:defRPr sz="10000" b="1"/>
            </a:lvl3pPr>
            <a:lvl4pPr algn="ctr" rtl="0">
              <a:buNone/>
              <a:defRPr sz="10000" b="1"/>
            </a:lvl4pPr>
            <a:lvl5pPr algn="ctr" rtl="0">
              <a:buNone/>
              <a:defRPr sz="10000" b="1"/>
            </a:lvl5pPr>
            <a:lvl6pPr algn="ctr" rtl="0">
              <a:buNone/>
              <a:defRPr sz="10000" b="1"/>
            </a:lvl6pPr>
            <a:lvl7pPr algn="ctr" rtl="0">
              <a:buNone/>
              <a:defRPr sz="10000" b="1"/>
            </a:lvl7pPr>
            <a:lvl8pPr algn="ctr" rtl="0">
              <a:buNone/>
              <a:defRPr sz="10000" b="1"/>
            </a:lvl8pPr>
            <a:lvl9pPr algn="ctr">
              <a:buNone/>
              <a:defRPr sz="10000" b="1"/>
            </a:lvl9pPr>
          </a:lstStyle>
          <a:p>
            <a:endParaRPr/>
          </a:p>
        </p:txBody>
      </p:sp>
      <p:sp>
        <p:nvSpPr>
          <p:cNvPr id="26" name="Shape 26"/>
          <p:cNvSpPr txBox="1">
            <a:spLocks noGrp="1"/>
          </p:cNvSpPr>
          <p:nvPr>
            <p:ph type="subTitle" idx="18"/>
          </p:nvPr>
        </p:nvSpPr>
        <p:spPr>
          <a:xfrm>
            <a:off x="11891975" y="3087087"/>
            <a:ext cx="20116799" cy="1674000"/>
          </a:xfrm>
          <a:prstGeom prst="rect">
            <a:avLst/>
          </a:prstGeom>
        </p:spPr>
        <p:txBody>
          <a:bodyPr lIns="91425" tIns="91425" rIns="91425" bIns="91425" anchor="ctr" anchorCtr="0"/>
          <a:lstStyle>
            <a:lvl1pPr algn="ctr" rtl="0">
              <a:buNone/>
              <a:defRPr sz="6000"/>
            </a:lvl1pPr>
            <a:lvl2pPr algn="ctr" rtl="0">
              <a:buNone/>
              <a:defRPr sz="6000"/>
            </a:lvl2pPr>
            <a:lvl3pPr algn="ctr" rtl="0">
              <a:buNone/>
              <a:defRPr sz="6000"/>
            </a:lvl3pPr>
            <a:lvl4pPr algn="ctr" rtl="0">
              <a:buNone/>
              <a:defRPr sz="6000"/>
            </a:lvl4pPr>
            <a:lvl5pPr algn="ctr" rtl="0">
              <a:buNone/>
              <a:defRPr sz="6000"/>
            </a:lvl5pPr>
            <a:lvl6pPr algn="ctr" rtl="0">
              <a:buNone/>
              <a:defRPr sz="6000"/>
            </a:lvl6pPr>
            <a:lvl7pPr algn="ctr" rtl="0">
              <a:buNone/>
              <a:defRPr sz="6000"/>
            </a:lvl7pPr>
            <a:lvl8pPr algn="ctr" rtl="0">
              <a:buNone/>
              <a:defRPr sz="6000"/>
            </a:lvl8pPr>
            <a:lvl9pPr algn="ctr">
              <a:buNone/>
              <a:defRPr sz="6000"/>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4"/>
        <p:cNvGrpSpPr/>
        <p:nvPr/>
      </p:nvGrpSpPr>
      <p:grpSpPr>
        <a:xfrm>
          <a:off x="0" y="0"/>
          <a:ext cx="0" cy="0"/>
          <a:chOff x="0" y="0"/>
          <a:chExt cx="0" cy="0"/>
        </a:xfrm>
      </p:grpSpPr>
      <p:sp>
        <p:nvSpPr>
          <p:cNvPr id="5" name="Shape 5"/>
          <p:cNvSpPr/>
          <p:nvPr/>
        </p:nvSpPr>
        <p:spPr>
          <a:xfrm>
            <a:off x="548639" y="5836919"/>
            <a:ext cx="10698479" cy="26700479"/>
          </a:xfrm>
          <a:prstGeom prst="roundRect">
            <a:avLst>
              <a:gd name="adj" fmla="val 2713"/>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6" name="Shape 6"/>
          <p:cNvSpPr/>
          <p:nvPr/>
        </p:nvSpPr>
        <p:spPr>
          <a:xfrm>
            <a:off x="32644081" y="5836919"/>
            <a:ext cx="10698479" cy="26700479"/>
          </a:xfrm>
          <a:prstGeom prst="roundRect">
            <a:avLst>
              <a:gd name="adj" fmla="val 2263"/>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7" name="Shape 7"/>
          <p:cNvSpPr/>
          <p:nvPr/>
        </p:nvSpPr>
        <p:spPr>
          <a:xfrm>
            <a:off x="11887200" y="5836919"/>
            <a:ext cx="20116799" cy="26700479"/>
          </a:xfrm>
          <a:prstGeom prst="roundRect">
            <a:avLst>
              <a:gd name="adj" fmla="val 1298"/>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8" name="Shape 8"/>
          <p:cNvSpPr txBox="1"/>
          <p:nvPr/>
        </p:nvSpPr>
        <p:spPr>
          <a:xfrm>
            <a:off x="0" y="0"/>
            <a:ext cx="43891199" cy="1175099"/>
          </a:xfrm>
          <a:prstGeom prst="rect">
            <a:avLst/>
          </a:prstGeom>
          <a:noFill/>
          <a:ln>
            <a:noFill/>
          </a:ln>
        </p:spPr>
        <p:txBody>
          <a:bodyPr lIns="91425" tIns="45700" rIns="91425" bIns="45700" anchor="b" anchorCtr="0">
            <a:noAutofit/>
          </a:bodyPr>
          <a:lstStyle/>
          <a:p>
            <a:pPr marL="1645574" marR="0" lvl="0" indent="-1645574" algn="ctr" rtl="0">
              <a:spcBef>
                <a:spcPts val="0"/>
              </a:spcBef>
              <a:buClr>
                <a:schemeClr val="dk1"/>
              </a:buClr>
              <a:buSzPct val="25000"/>
              <a:buFont typeface="Tahoma"/>
              <a:buNone/>
            </a:pPr>
            <a:r>
              <a:rPr lang="en-US" sz="5400" b="1" i="0" u="none" strike="noStrike" cap="none" baseline="0" dirty="0" smtClean="0">
                <a:solidFill>
                  <a:srgbClr val="00467F"/>
                </a:solidFill>
              </a:rPr>
              <a:t>Capstone </a:t>
            </a:r>
            <a:r>
              <a:rPr lang="en-US" sz="5400" b="1" i="0" u="none" strike="noStrike" cap="none" baseline="0" dirty="0">
                <a:solidFill>
                  <a:srgbClr val="00467F"/>
                </a:solidFill>
              </a:rPr>
              <a:t>Projec</a:t>
            </a:r>
            <a:r>
              <a:rPr lang="en-US" sz="5400" b="1" dirty="0">
                <a:solidFill>
                  <a:srgbClr val="00467F"/>
                </a:solidFill>
              </a:rPr>
              <a:t>t</a:t>
            </a:r>
          </a:p>
        </p:txBody>
      </p:sp>
      <p:grpSp>
        <p:nvGrpSpPr>
          <p:cNvPr id="3" name="Group 2"/>
          <p:cNvGrpSpPr/>
          <p:nvPr userDrawn="1"/>
        </p:nvGrpSpPr>
        <p:grpSpPr>
          <a:xfrm>
            <a:off x="869793" y="1198004"/>
            <a:ext cx="9382392" cy="2617611"/>
            <a:chOff x="1110430" y="3219308"/>
            <a:chExt cx="9382392" cy="2617611"/>
          </a:xfrm>
        </p:grpSpPr>
        <p:pic>
          <p:nvPicPr>
            <p:cNvPr id="9" name="Shape 9"/>
            <p:cNvPicPr preferRelativeResize="0"/>
            <p:nvPr/>
          </p:nvPicPr>
          <p:blipFill rotWithShape="1">
            <a:blip r:embed="rId4"/>
            <a:srcRect t="62958"/>
            <a:stretch/>
          </p:blipFill>
          <p:spPr>
            <a:xfrm>
              <a:off x="3757114" y="3219308"/>
              <a:ext cx="5147849" cy="1270335"/>
            </a:xfrm>
            <a:prstGeom prst="rect">
              <a:avLst/>
            </a:prstGeom>
            <a:noFill/>
            <a:ln>
              <a:noFill/>
            </a:ln>
          </p:spPr>
        </p:pic>
        <p:grpSp>
          <p:nvGrpSpPr>
            <p:cNvPr id="2" name="Group 1"/>
            <p:cNvGrpSpPr/>
            <p:nvPr userDrawn="1"/>
          </p:nvGrpSpPr>
          <p:grpSpPr>
            <a:xfrm>
              <a:off x="1110430" y="4746018"/>
              <a:ext cx="9382392" cy="1090901"/>
              <a:chOff x="9820034" y="3494314"/>
              <a:chExt cx="9382392" cy="1090901"/>
            </a:xfrm>
          </p:grpSpPr>
          <p:pic>
            <p:nvPicPr>
              <p:cNvPr id="10" name="Shape 9"/>
              <p:cNvPicPr preferRelativeResize="0"/>
              <p:nvPr userDrawn="1"/>
            </p:nvPicPr>
            <p:blipFill rotWithShape="1">
              <a:blip r:embed="rId4"/>
              <a:srcRect b="76012"/>
              <a:stretch/>
            </p:blipFill>
            <p:spPr>
              <a:xfrm>
                <a:off x="9820034" y="3520747"/>
                <a:ext cx="5147849" cy="822654"/>
              </a:xfrm>
              <a:prstGeom prst="rect">
                <a:avLst/>
              </a:prstGeom>
              <a:noFill/>
              <a:ln>
                <a:noFill/>
              </a:ln>
            </p:spPr>
          </p:pic>
          <p:pic>
            <p:nvPicPr>
              <p:cNvPr id="11" name="Shape 9"/>
              <p:cNvPicPr preferRelativeResize="0"/>
              <p:nvPr userDrawn="1"/>
            </p:nvPicPr>
            <p:blipFill rotWithShape="1">
              <a:blip r:embed="rId4"/>
              <a:srcRect t="26459" b="41731"/>
              <a:stretch/>
            </p:blipFill>
            <p:spPr>
              <a:xfrm>
                <a:off x="14054577" y="3494314"/>
                <a:ext cx="5147849" cy="1090901"/>
              </a:xfrm>
              <a:prstGeom prst="rect">
                <a:avLst/>
              </a:prstGeom>
              <a:noFill/>
              <a:ln>
                <a:noFill/>
              </a:ln>
            </p:spPr>
          </p:pic>
        </p:grpSp>
      </p:grpSp>
    </p:spTree>
  </p:cSld>
  <p:clrMap bg1="lt1" tx1="dk1" bg2="dk2" tx2="lt2" accent1="accent1" accent2="accent2" accent3="accent3" accent4="accent4" accent5="accent5" accent6="accent6" hlink="hlink" folHlink="folHlink"/>
  <p:sldLayoutIdLst>
    <p:sldLayoutId id="2147483648" r:id="rId1"/>
  </p:sldLayoutIdLst>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0" Type="http://schemas.microsoft.com/office/2007/relationships/hdphoto" Target="../media/hdphoto1.wdp"/><Relationship Id="rId4" Type="http://schemas.openxmlformats.org/officeDocument/2006/relationships/image" Target="../media/image4.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
        <p:cNvGrpSpPr/>
        <p:nvPr/>
      </p:nvGrpSpPr>
      <p:grpSpPr>
        <a:xfrm>
          <a:off x="0" y="0"/>
          <a:ext cx="0" cy="0"/>
          <a:chOff x="0" y="0"/>
          <a:chExt cx="0" cy="0"/>
        </a:xfrm>
      </p:grpSpPr>
      <p:sp>
        <p:nvSpPr>
          <p:cNvPr id="28" name="Shape 28"/>
          <p:cNvSpPr txBox="1">
            <a:spLocks noGrp="1"/>
          </p:cNvSpPr>
          <p:nvPr>
            <p:ph type="body" idx="1"/>
          </p:nvPr>
        </p:nvSpPr>
        <p:spPr>
          <a:xfrm>
            <a:off x="583354" y="7154635"/>
            <a:ext cx="10607100" cy="6815966"/>
          </a:xfrm>
          <a:prstGeom prst="rect">
            <a:avLst/>
          </a:prstGeom>
          <a:noFill/>
          <a:ln>
            <a:noFill/>
          </a:ln>
        </p:spPr>
        <p:txBody>
          <a:bodyPr lIns="228550" tIns="228550" rIns="228550" bIns="228550" anchor="t" anchorCtr="0">
            <a:noAutofit/>
          </a:bodyPr>
          <a:lstStyle/>
          <a:p>
            <a:pPr lvl="0" algn="just">
              <a:lnSpc>
                <a:spcPct val="131250"/>
              </a:lnSpc>
              <a:spcAft>
                <a:spcPts val="1100"/>
              </a:spcAft>
              <a:buClr>
                <a:schemeClr val="dk1"/>
              </a:buClr>
              <a:buSzPct val="137500"/>
            </a:pPr>
            <a:r>
              <a:rPr lang="en-US" dirty="0"/>
              <a:t>The Hummingbird is a music tool that allows the user to play musical instruments and compose music by humming. Instead of using hands to manually play an instrument (like striking keys on a piano), the user hums their melody into a microphone. This audio is processed using a pitch detection algorithm in real-time (less than 80ms of delay between humming the note and output). This pitch is converted into MIDI (Musical Instrument Digital Interface) data, which can be used to play any digital instrument (hardware keyboard, synthesizer) or record and play on a Digital Audio Workstation (</a:t>
            </a:r>
            <a:r>
              <a:rPr lang="en-US" dirty="0" err="1"/>
              <a:t>Ableton</a:t>
            </a:r>
            <a:r>
              <a:rPr lang="en-US" dirty="0"/>
              <a:t> Live, </a:t>
            </a:r>
            <a:r>
              <a:rPr lang="en-US" dirty="0" err="1"/>
              <a:t>Fl</a:t>
            </a:r>
            <a:r>
              <a:rPr lang="en-US"/>
              <a:t> Studio, etc.).</a:t>
            </a:r>
            <a:endParaRPr lang="en-US" sz="2600" dirty="0">
              <a:solidFill>
                <a:schemeClr val="dk1"/>
              </a:solidFill>
            </a:endParaRPr>
          </a:p>
        </p:txBody>
      </p:sp>
      <p:pic>
        <p:nvPicPr>
          <p:cNvPr id="45" name="Shape 45"/>
          <p:cNvPicPr preferRelativeResize="0"/>
          <p:nvPr/>
        </p:nvPicPr>
        <p:blipFill>
          <a:blip r:embed="rId3"/>
          <a:stretch>
            <a:fillRect/>
          </a:stretch>
        </p:blipFill>
        <p:spPr>
          <a:xfrm>
            <a:off x="35202692" y="1141367"/>
            <a:ext cx="5581315" cy="3488323"/>
          </a:xfrm>
          <a:prstGeom prst="rect">
            <a:avLst/>
          </a:prstGeom>
        </p:spPr>
      </p:pic>
      <p:sp>
        <p:nvSpPr>
          <p:cNvPr id="29" name="Shape 29"/>
          <p:cNvSpPr txBox="1">
            <a:spLocks noGrp="1"/>
          </p:cNvSpPr>
          <p:nvPr>
            <p:ph type="body" idx="2"/>
          </p:nvPr>
        </p:nvSpPr>
        <p:spPr>
          <a:xfrm>
            <a:off x="583354" y="5874475"/>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a:solidFill>
                  <a:schemeClr val="dk1"/>
                </a:solidFill>
              </a:rPr>
              <a:t>Abstract</a:t>
            </a:r>
          </a:p>
        </p:txBody>
      </p:sp>
      <p:sp>
        <p:nvSpPr>
          <p:cNvPr id="30" name="Shape 30"/>
          <p:cNvSpPr txBox="1">
            <a:spLocks noGrp="1"/>
          </p:cNvSpPr>
          <p:nvPr>
            <p:ph type="body" idx="3"/>
          </p:nvPr>
        </p:nvSpPr>
        <p:spPr>
          <a:xfrm>
            <a:off x="603826" y="14123001"/>
            <a:ext cx="10586628" cy="18449036"/>
          </a:xfrm>
          <a:prstGeom prst="rect">
            <a:avLst/>
          </a:prstGeom>
          <a:noFill/>
          <a:ln>
            <a:noFill/>
          </a:ln>
        </p:spPr>
        <p:txBody>
          <a:bodyPr lIns="228550" tIns="228550" rIns="228550" bIns="228550" anchor="t" anchorCtr="0">
            <a:noAutofit/>
          </a:bodyPr>
          <a:lstStyle/>
          <a:p>
            <a:r>
              <a:rPr lang="en-US" sz="3000" b="1" u="sng" dirty="0" smtClean="0"/>
              <a:t>Platform(PSOC)</a:t>
            </a:r>
          </a:p>
          <a:p>
            <a:endParaRPr lang="en-US" sz="3000" b="1" u="sng" dirty="0"/>
          </a:p>
          <a:p>
            <a:r>
              <a:rPr lang="en-US" sz="3000" b="1" u="sng" dirty="0" smtClean="0"/>
              <a:t>Pitch </a:t>
            </a:r>
            <a:r>
              <a:rPr lang="en-US" sz="3000" b="1" u="sng" dirty="0"/>
              <a:t>Detection </a:t>
            </a:r>
            <a:r>
              <a:rPr lang="en-US" sz="3000" b="1" u="sng" dirty="0" smtClean="0"/>
              <a:t>Algorithm (PDA):</a:t>
            </a:r>
            <a:endParaRPr lang="en-US" sz="3000" b="1" u="sng" dirty="0"/>
          </a:p>
          <a:p>
            <a:pPr algn="just">
              <a:lnSpc>
                <a:spcPct val="131000"/>
              </a:lnSpc>
            </a:pPr>
            <a:r>
              <a:rPr lang="en-US" sz="2800" dirty="0" smtClean="0"/>
              <a:t>The PDA is the “heart” of the project, so this is where a lot of time was spent researching, testing, and refining. Our main goals for the algorithm were simple: accurate and fast. FFT </a:t>
            </a:r>
            <a:r>
              <a:rPr lang="en-US" sz="2800" dirty="0"/>
              <a:t>(fast Fourier transform), YAAPT (Yet Another Algorithm for Pitch Tracking), zero-crossing, and autocorrelation. Ultimately, we chose to implement our design using autocorrelation method as it proved to be the best balance between pitch accuracy and processing time.</a:t>
            </a:r>
          </a:p>
          <a:p>
            <a:pPr algn="just">
              <a:lnSpc>
                <a:spcPct val="131000"/>
              </a:lnSpc>
            </a:pPr>
            <a:r>
              <a:rPr lang="en-US" sz="3200" dirty="0"/>
              <a:t> </a:t>
            </a:r>
          </a:p>
          <a:p>
            <a:pPr lvl="0" algn="just">
              <a:lnSpc>
                <a:spcPct val="131250"/>
              </a:lnSpc>
              <a:spcAft>
                <a:spcPts val="1100"/>
              </a:spcAft>
              <a:buClr>
                <a:schemeClr val="dk1"/>
              </a:buClr>
              <a:buSzPct val="137500"/>
            </a:pPr>
            <a:endParaRPr lang="en-US" sz="3200" b="1" u="sng" dirty="0" smtClean="0"/>
          </a:p>
          <a:p>
            <a:pPr lvl="0" algn="just">
              <a:lnSpc>
                <a:spcPct val="131250"/>
              </a:lnSpc>
              <a:spcAft>
                <a:spcPts val="1100"/>
              </a:spcAft>
              <a:buClr>
                <a:schemeClr val="dk1"/>
              </a:buClr>
              <a:buSzPct val="137500"/>
            </a:pPr>
            <a:r>
              <a:rPr lang="en-US" sz="3000" b="1" u="sng" dirty="0" smtClean="0"/>
              <a:t>Audio Acquisition:</a:t>
            </a:r>
          </a:p>
          <a:p>
            <a:pPr lvl="0">
              <a:lnSpc>
                <a:spcPct val="131000"/>
              </a:lnSpc>
              <a:spcAft>
                <a:spcPts val="1100"/>
              </a:spcAft>
              <a:buClr>
                <a:schemeClr val="dk1"/>
              </a:buClr>
              <a:buSzPct val="137500"/>
            </a:pPr>
            <a:r>
              <a:rPr lang="en-US" sz="2800" b="1" dirty="0" smtClean="0"/>
              <a:t>-Microphone Amplification:</a:t>
            </a:r>
          </a:p>
          <a:p>
            <a:pPr lvl="0">
              <a:lnSpc>
                <a:spcPct val="131000"/>
              </a:lnSpc>
              <a:spcAft>
                <a:spcPts val="1100"/>
              </a:spcAft>
              <a:buClr>
                <a:schemeClr val="dk1"/>
              </a:buClr>
              <a:buSzPct val="137500"/>
            </a:pPr>
            <a:r>
              <a:rPr lang="en-US" sz="2800" dirty="0" smtClean="0"/>
              <a:t>The </a:t>
            </a:r>
            <a:r>
              <a:rPr lang="en-US" sz="2800" dirty="0"/>
              <a:t>signal from the mic is fed into an analog amplification circuit before it is captured by the PSOC ADC. The circuit amplifies the signal </a:t>
            </a:r>
            <a:r>
              <a:rPr lang="en-US" sz="2800" dirty="0" smtClean="0"/>
              <a:t>to the appropriate voltage level for the ADC. this </a:t>
            </a:r>
            <a:r>
              <a:rPr lang="en-US" sz="2800" dirty="0"/>
              <a:t>allows the PSOC ADC to read the largest signal possible, which produces a clear digital signal</a:t>
            </a:r>
            <a:r>
              <a:rPr lang="en-US" sz="2800" dirty="0" smtClean="0"/>
              <a:t>.</a:t>
            </a:r>
            <a:endParaRPr lang="en-US" sz="2800" b="1" dirty="0">
              <a:solidFill>
                <a:schemeClr val="dk1"/>
              </a:solidFill>
            </a:endParaRPr>
          </a:p>
          <a:p>
            <a:r>
              <a:rPr lang="en-US" sz="2800" b="1" dirty="0" smtClean="0"/>
              <a:t>- Analog </a:t>
            </a:r>
            <a:r>
              <a:rPr lang="en-US" sz="2800" b="1" dirty="0"/>
              <a:t>to Digital Conversion</a:t>
            </a:r>
            <a:r>
              <a:rPr lang="en-US" sz="2800" b="1" dirty="0" smtClean="0"/>
              <a:t>:</a:t>
            </a:r>
          </a:p>
          <a:p>
            <a:pPr algn="just">
              <a:lnSpc>
                <a:spcPct val="131000"/>
              </a:lnSpc>
            </a:pPr>
            <a:r>
              <a:rPr lang="en-US" sz="2800" dirty="0" smtClean="0"/>
              <a:t>Analog to digital conversion of the amplified </a:t>
            </a:r>
            <a:r>
              <a:rPr lang="en-US" sz="2800" dirty="0"/>
              <a:t>microphone </a:t>
            </a:r>
            <a:r>
              <a:rPr lang="en-US" sz="2800" dirty="0" smtClean="0"/>
              <a:t>signal </a:t>
            </a:r>
            <a:r>
              <a:rPr lang="en-US" sz="2800" dirty="0"/>
              <a:t>is </a:t>
            </a:r>
            <a:r>
              <a:rPr lang="en-US" sz="2800" dirty="0" smtClean="0"/>
              <a:t>preformed </a:t>
            </a:r>
            <a:r>
              <a:rPr lang="en-US" sz="2800" dirty="0"/>
              <a:t>using the onboard successive approximation </a:t>
            </a:r>
            <a:r>
              <a:rPr lang="en-US" sz="2800" dirty="0" smtClean="0"/>
              <a:t>ADC. This method was chosen over the Sigma-Delta ADC because the SAR method offers lower power consumption and latency</a:t>
            </a:r>
            <a:r>
              <a:rPr lang="en-US" sz="2800" dirty="0"/>
              <a:t>.</a:t>
            </a:r>
            <a:r>
              <a:rPr lang="en-US" sz="2800" dirty="0" smtClean="0"/>
              <a:t> </a:t>
            </a:r>
          </a:p>
          <a:p>
            <a:pPr algn="just">
              <a:lnSpc>
                <a:spcPct val="131000"/>
              </a:lnSpc>
            </a:pPr>
            <a:r>
              <a:rPr lang="en-US" sz="2800" b="1" dirty="0" smtClean="0"/>
              <a:t>- Pitch Detection Algorithm:</a:t>
            </a:r>
          </a:p>
          <a:p>
            <a:pPr algn="just">
              <a:lnSpc>
                <a:spcPct val="131000"/>
              </a:lnSpc>
            </a:pPr>
            <a:r>
              <a:rPr lang="en-US" sz="2800" dirty="0" smtClean="0"/>
              <a:t>The input audio is sampled at a rate of 8000 samples per second, which are processed by the pitch detection algorithm as individuals 500 sample “frames”. The fundamental frequency of each frame is processed using autocorrelation, converted into a MIDI note, and output over USB or standard MIDI port.</a:t>
            </a:r>
            <a:r>
              <a:rPr lang="en-US" dirty="0"/>
              <a:t/>
            </a:r>
            <a:br>
              <a:rPr lang="en-US" dirty="0"/>
            </a:br>
            <a:r>
              <a:rPr lang="en-US" sz="3200" dirty="0"/>
              <a:t/>
            </a:r>
            <a:br>
              <a:rPr lang="en-US" sz="3200" dirty="0"/>
            </a:br>
            <a:endParaRPr lang="en-US" sz="3200" b="1" dirty="0"/>
          </a:p>
          <a:p>
            <a:r>
              <a:rPr lang="en-US" sz="2800" dirty="0"/>
              <a:t/>
            </a:r>
            <a:br>
              <a:rPr lang="en-US" sz="2800" dirty="0"/>
            </a:br>
            <a:r>
              <a:rPr lang="en-US" sz="2800" dirty="0"/>
              <a:t/>
            </a:r>
            <a:br>
              <a:rPr lang="en-US" sz="2800" dirty="0"/>
            </a:br>
            <a:endParaRPr lang="en-US" sz="2800" b="1" dirty="0">
              <a:solidFill>
                <a:schemeClr val="dk1"/>
              </a:solidFill>
            </a:endParaRPr>
          </a:p>
        </p:txBody>
      </p:sp>
      <p:sp>
        <p:nvSpPr>
          <p:cNvPr id="31" name="Shape 31"/>
          <p:cNvSpPr txBox="1">
            <a:spLocks noGrp="1"/>
          </p:cNvSpPr>
          <p:nvPr>
            <p:ph type="body" idx="4"/>
          </p:nvPr>
        </p:nvSpPr>
        <p:spPr>
          <a:xfrm>
            <a:off x="603826" y="13008792"/>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a:solidFill>
                  <a:schemeClr val="dk1"/>
                </a:solidFill>
              </a:rPr>
              <a:t>Approach</a:t>
            </a:r>
          </a:p>
        </p:txBody>
      </p:sp>
      <p:sp>
        <p:nvSpPr>
          <p:cNvPr id="32" name="Shape 32"/>
          <p:cNvSpPr txBox="1">
            <a:spLocks noGrp="1"/>
          </p:cNvSpPr>
          <p:nvPr>
            <p:ph type="body" idx="5"/>
          </p:nvPr>
        </p:nvSpPr>
        <p:spPr>
          <a:xfrm>
            <a:off x="11908351" y="8439494"/>
            <a:ext cx="20116799" cy="6648105"/>
          </a:xfrm>
          <a:prstGeom prst="rect">
            <a:avLst/>
          </a:prstGeom>
          <a:noFill/>
          <a:ln>
            <a:noFill/>
          </a:ln>
        </p:spPr>
        <p:txBody>
          <a:bodyPr lIns="228550" tIns="228550" rIns="228550" bIns="228550" anchor="t" anchorCtr="0">
            <a:noAutofit/>
          </a:bodyPr>
          <a:lstStyle/>
          <a:p>
            <a:pPr lvl="0" algn="just">
              <a:lnSpc>
                <a:spcPct val="131000"/>
              </a:lnSpc>
              <a:spcAft>
                <a:spcPts val="1100"/>
              </a:spcAft>
              <a:buClr>
                <a:schemeClr val="dk1"/>
              </a:buClr>
              <a:buSzPct val="137500"/>
            </a:pPr>
            <a:r>
              <a:rPr lang="en-US" sz="2800" dirty="0" smtClean="0"/>
              <a:t>Microphone </a:t>
            </a:r>
            <a:r>
              <a:rPr lang="en-US" sz="2800" dirty="0"/>
              <a:t>data is sampled in real time, and temporarily written into one of two buffers, which we call data frames. Data frames have a length of </a:t>
            </a:r>
            <a:r>
              <a:rPr lang="en-US" sz="2800" dirty="0" smtClean="0"/>
              <a:t>256 </a:t>
            </a:r>
            <a:r>
              <a:rPr lang="en-US" sz="2800" dirty="0"/>
              <a:t>samples, and each sample has a resolution of </a:t>
            </a:r>
            <a:r>
              <a:rPr lang="en-US" sz="2800" dirty="0" smtClean="0"/>
              <a:t>12 bits. </a:t>
            </a:r>
            <a:r>
              <a:rPr lang="en-US" sz="2800" dirty="0"/>
              <a:t>The idea of having two data frames is so that one is readily available to be processed, while the other is being “filled” with new samples. </a:t>
            </a:r>
            <a:endParaRPr lang="en-US" sz="2400" dirty="0" smtClean="0">
              <a:solidFill>
                <a:schemeClr val="dk1"/>
              </a:solidFill>
            </a:endParaRPr>
          </a:p>
          <a:p>
            <a:pPr algn="just">
              <a:lnSpc>
                <a:spcPct val="131000"/>
              </a:lnSpc>
            </a:pPr>
            <a:r>
              <a:rPr lang="en-US" sz="2800" dirty="0"/>
              <a:t>To extract the musical information from this audio, we implement a pitch detection algorithm to find the fundamental frequency of each frame. </a:t>
            </a:r>
            <a:r>
              <a:rPr lang="en-US" sz="2800" dirty="0" smtClean="0"/>
              <a:t>This </a:t>
            </a:r>
            <a:r>
              <a:rPr lang="en-US" sz="2800" dirty="0"/>
              <a:t>fundamental frequency (which is a single numeric data value) is passed back to the main program, which translates the frequency into its associated musical note (A, B#, G, </a:t>
            </a:r>
            <a:r>
              <a:rPr lang="en-US" sz="2800" dirty="0" err="1"/>
              <a:t>etc</a:t>
            </a:r>
            <a:r>
              <a:rPr lang="en-US" sz="2800" dirty="0"/>
              <a:t>). This note can be placed into a MIDI message, which is sent out of the system to an electronic instrument or computer with digital music software.</a:t>
            </a:r>
          </a:p>
          <a:p>
            <a:pPr algn="just"/>
            <a:r>
              <a:rPr lang="en-US" dirty="0"/>
              <a:t/>
            </a:r>
            <a:br>
              <a:rPr lang="en-US" dirty="0"/>
            </a:br>
            <a:endParaRPr lang="en-US" sz="2400" dirty="0">
              <a:solidFill>
                <a:schemeClr val="dk1"/>
              </a:solidFill>
            </a:endParaRPr>
          </a:p>
        </p:txBody>
      </p:sp>
      <p:sp>
        <p:nvSpPr>
          <p:cNvPr id="33" name="Shape 33"/>
          <p:cNvSpPr txBox="1">
            <a:spLocks noGrp="1"/>
          </p:cNvSpPr>
          <p:nvPr>
            <p:ph type="body" idx="6"/>
          </p:nvPr>
        </p:nvSpPr>
        <p:spPr>
          <a:xfrm>
            <a:off x="11891965" y="5737215"/>
            <a:ext cx="20116799" cy="1200299"/>
          </a:xfrm>
          <a:prstGeom prst="rect">
            <a:avLst/>
          </a:prstGeom>
          <a:noFill/>
          <a:ln>
            <a:noFill/>
          </a:ln>
        </p:spPr>
        <p:txBody>
          <a:bodyPr lIns="91400" tIns="91400" rIns="91400" bIns="91400" anchor="ctr" anchorCtr="0">
            <a:noAutofit/>
          </a:bodyPr>
          <a:lstStyle/>
          <a:p>
            <a:pPr marL="1645574" marR="0" lvl="0" indent="-1645574" algn="ctr" rtl="0">
              <a:lnSpc>
                <a:spcPct val="100000"/>
              </a:lnSpc>
              <a:spcBef>
                <a:spcPts val="0"/>
              </a:spcBef>
              <a:spcAft>
                <a:spcPts val="0"/>
              </a:spcAft>
              <a:buClr>
                <a:schemeClr val="dk1"/>
              </a:buClr>
              <a:buSzPct val="25000"/>
              <a:buFont typeface="Times New Roman"/>
              <a:buNone/>
            </a:pPr>
            <a:r>
              <a:rPr lang="en-US" sz="6600" b="1" dirty="0">
                <a:solidFill>
                  <a:schemeClr val="dk1"/>
                </a:solidFill>
              </a:rPr>
              <a:t>Overview</a:t>
            </a:r>
          </a:p>
        </p:txBody>
      </p:sp>
      <p:sp>
        <p:nvSpPr>
          <p:cNvPr id="34" name="Shape 34"/>
          <p:cNvSpPr txBox="1">
            <a:spLocks noGrp="1"/>
          </p:cNvSpPr>
          <p:nvPr>
            <p:ph type="body" idx="7"/>
          </p:nvPr>
        </p:nvSpPr>
        <p:spPr>
          <a:xfrm>
            <a:off x="11891965" y="28346400"/>
            <a:ext cx="20116799" cy="846299"/>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dirty="0" smtClean="0">
                <a:solidFill>
                  <a:schemeClr val="dk1"/>
                </a:solidFill>
              </a:rPr>
              <a:t>We would like to credit the completion of this project to our one true god – the BASED GOD known as Lil B. Homeboy done fucked my bitch.  </a:t>
            </a:r>
            <a:endParaRPr lang="en-US" sz="2400" dirty="0" smtClean="0">
              <a:solidFill>
                <a:schemeClr val="dk1"/>
              </a:solidFill>
            </a:endParaRPr>
          </a:p>
          <a:p>
            <a:pPr marL="0" lvl="0" algn="just">
              <a:lnSpc>
                <a:spcPct val="131250"/>
              </a:lnSpc>
              <a:spcAft>
                <a:spcPts val="1100"/>
              </a:spcAft>
              <a:buClr>
                <a:schemeClr val="dk1"/>
              </a:buClr>
              <a:buSzPct val="137500"/>
              <a:buNone/>
            </a:pPr>
            <a:endParaRPr lang="en-US" sz="2400" dirty="0">
              <a:solidFill>
                <a:schemeClr val="dk1"/>
              </a:solidFill>
            </a:endParaRPr>
          </a:p>
          <a:p>
            <a:pPr marL="0" lvl="0" algn="just">
              <a:lnSpc>
                <a:spcPct val="131250"/>
              </a:lnSpc>
              <a:spcAft>
                <a:spcPts val="1100"/>
              </a:spcAft>
              <a:buClr>
                <a:schemeClr val="dk1"/>
              </a:buClr>
              <a:buSzPct val="137500"/>
              <a:buNone/>
            </a:pPr>
            <a:r>
              <a:rPr lang="en-US" sz="2400" dirty="0" smtClean="0">
                <a:solidFill>
                  <a:schemeClr val="dk1"/>
                </a:solidFill>
              </a:rPr>
              <a:t>Logos of other financial assistance can go here as well (if logo exist)</a:t>
            </a:r>
            <a:endParaRPr lang="en-US" sz="2400" dirty="0">
              <a:solidFill>
                <a:schemeClr val="dk1"/>
              </a:solidFill>
            </a:endParaRPr>
          </a:p>
        </p:txBody>
      </p:sp>
      <p:sp>
        <p:nvSpPr>
          <p:cNvPr id="35" name="Shape 35"/>
          <p:cNvSpPr txBox="1">
            <a:spLocks noGrp="1"/>
          </p:cNvSpPr>
          <p:nvPr>
            <p:ph type="body" idx="8"/>
          </p:nvPr>
        </p:nvSpPr>
        <p:spPr>
          <a:xfrm>
            <a:off x="11891965" y="27066240"/>
            <a:ext cx="20116799"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a:solidFill>
                  <a:schemeClr val="dk1"/>
                </a:solidFill>
              </a:rPr>
              <a:t>Acknowledgments</a:t>
            </a:r>
          </a:p>
        </p:txBody>
      </p:sp>
      <p:sp>
        <p:nvSpPr>
          <p:cNvPr id="36" name="Shape 36"/>
          <p:cNvSpPr txBox="1">
            <a:spLocks noGrp="1"/>
          </p:cNvSpPr>
          <p:nvPr>
            <p:ph type="body" idx="9"/>
          </p:nvPr>
        </p:nvSpPr>
        <p:spPr>
          <a:xfrm>
            <a:off x="32689800" y="5874475"/>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a:solidFill>
                  <a:schemeClr val="dk1"/>
                </a:solidFill>
              </a:rPr>
              <a:t>Analysis</a:t>
            </a:r>
          </a:p>
        </p:txBody>
      </p:sp>
      <p:sp>
        <p:nvSpPr>
          <p:cNvPr id="37" name="Shape 37"/>
          <p:cNvSpPr txBox="1">
            <a:spLocks noGrp="1"/>
          </p:cNvSpPr>
          <p:nvPr>
            <p:ph type="body" idx="13"/>
          </p:nvPr>
        </p:nvSpPr>
        <p:spPr>
          <a:xfrm>
            <a:off x="32689800" y="7154635"/>
            <a:ext cx="10607100" cy="9761765"/>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dirty="0" smtClean="0">
                <a:solidFill>
                  <a:schemeClr val="dk1"/>
                </a:solidFill>
              </a:rPr>
              <a:t>Algorithm Selection:</a:t>
            </a:r>
          </a:p>
          <a:p>
            <a:pPr marL="0" lvl="0" algn="just">
              <a:lnSpc>
                <a:spcPct val="131250"/>
              </a:lnSpc>
              <a:spcAft>
                <a:spcPts val="1100"/>
              </a:spcAft>
              <a:buClr>
                <a:schemeClr val="dk1"/>
              </a:buClr>
              <a:buSzPct val="137500"/>
              <a:buNone/>
            </a:pPr>
            <a:endParaRPr lang="en-US" sz="2400" dirty="0" smtClean="0">
              <a:solidFill>
                <a:schemeClr val="dk1"/>
              </a:solidFill>
            </a:endParaRPr>
          </a:p>
          <a:p>
            <a:pPr marL="0" lvl="0" algn="just">
              <a:lnSpc>
                <a:spcPct val="131250"/>
              </a:lnSpc>
              <a:spcAft>
                <a:spcPts val="1100"/>
              </a:spcAft>
              <a:buClr>
                <a:schemeClr val="dk1"/>
              </a:buClr>
              <a:buSzPct val="137500"/>
              <a:buNone/>
            </a:pPr>
            <a:endParaRPr lang="en-US" dirty="0" smtClean="0">
              <a:solidFill>
                <a:schemeClr val="dk1"/>
              </a:solidFill>
            </a:endParaRPr>
          </a:p>
          <a:p>
            <a:pPr marL="0" lvl="0" algn="just">
              <a:lnSpc>
                <a:spcPct val="131250"/>
              </a:lnSpc>
              <a:spcAft>
                <a:spcPts val="1100"/>
              </a:spcAft>
              <a:buClr>
                <a:schemeClr val="dk1"/>
              </a:buClr>
              <a:buSzPct val="137500"/>
              <a:buNone/>
            </a:pPr>
            <a:endParaRPr lang="en-US" dirty="0">
              <a:solidFill>
                <a:schemeClr val="dk1"/>
              </a:solidFill>
            </a:endParaRPr>
          </a:p>
          <a:p>
            <a:pPr marL="0" lvl="0" algn="just">
              <a:lnSpc>
                <a:spcPct val="131250"/>
              </a:lnSpc>
              <a:spcAft>
                <a:spcPts val="1100"/>
              </a:spcAft>
              <a:buClr>
                <a:schemeClr val="dk1"/>
              </a:buClr>
              <a:buSzPct val="137500"/>
              <a:buNone/>
            </a:pPr>
            <a:endParaRPr lang="en-US" dirty="0" smtClean="0">
              <a:solidFill>
                <a:schemeClr val="dk1"/>
              </a:solidFill>
            </a:endParaRPr>
          </a:p>
          <a:p>
            <a:pPr marL="0" lvl="0" algn="just">
              <a:lnSpc>
                <a:spcPct val="131250"/>
              </a:lnSpc>
              <a:spcAft>
                <a:spcPts val="1100"/>
              </a:spcAft>
              <a:buClr>
                <a:schemeClr val="dk1"/>
              </a:buClr>
              <a:buSzPct val="137500"/>
              <a:buNone/>
            </a:pPr>
            <a:endParaRPr lang="en-US" dirty="0" smtClean="0">
              <a:solidFill>
                <a:schemeClr val="dk1"/>
              </a:solidFill>
            </a:endParaRPr>
          </a:p>
          <a:p>
            <a:pPr marL="0" lvl="0" algn="just">
              <a:lnSpc>
                <a:spcPct val="131250"/>
              </a:lnSpc>
              <a:spcAft>
                <a:spcPts val="1100"/>
              </a:spcAft>
              <a:buClr>
                <a:schemeClr val="dk1"/>
              </a:buClr>
              <a:buSzPct val="137500"/>
              <a:buNone/>
            </a:pPr>
            <a:endParaRPr lang="en-US" dirty="0">
              <a:solidFill>
                <a:schemeClr val="dk1"/>
              </a:solidFill>
            </a:endParaRPr>
          </a:p>
          <a:p>
            <a:pPr algn="just">
              <a:lnSpc>
                <a:spcPct val="131000"/>
              </a:lnSpc>
            </a:pPr>
            <a:r>
              <a:rPr lang="en-US" sz="2800" b="1" u="sng" dirty="0"/>
              <a:t>Note </a:t>
            </a:r>
            <a:r>
              <a:rPr lang="en-US" sz="2800" b="1" u="sng" dirty="0" smtClean="0"/>
              <a:t>Snapping and Hysteresis:</a:t>
            </a:r>
            <a:endParaRPr lang="en-US" sz="2800" b="1" u="sng" dirty="0"/>
          </a:p>
          <a:p>
            <a:pPr algn="just">
              <a:lnSpc>
                <a:spcPct val="131000"/>
              </a:lnSpc>
            </a:pPr>
            <a:r>
              <a:rPr lang="en-US" dirty="0"/>
              <a:t>Output from the PDA is fed into a “note snapping” function in which pitches are restricted to a predetermined set of frequencies </a:t>
            </a:r>
            <a:r>
              <a:rPr lang="en-US" dirty="0" smtClean="0"/>
              <a:t>correlating to musical </a:t>
            </a:r>
            <a:r>
              <a:rPr lang="en-US" dirty="0"/>
              <a:t>scales. Currently, the Hummingbird system is capable of processing music for the Chromatic, Major, Minor, Major Pentatonic, Minor Pentatonic, Blues, and Whole Tone scales. </a:t>
            </a:r>
          </a:p>
          <a:p>
            <a:pPr marL="0" lvl="0" algn="just">
              <a:lnSpc>
                <a:spcPct val="131250"/>
              </a:lnSpc>
              <a:spcAft>
                <a:spcPts val="1100"/>
              </a:spcAft>
              <a:buClr>
                <a:schemeClr val="dk1"/>
              </a:buClr>
              <a:buSzPct val="137500"/>
              <a:buNone/>
            </a:pPr>
            <a:r>
              <a:rPr lang="en-US" dirty="0" smtClean="0">
                <a:solidFill>
                  <a:schemeClr val="dk1"/>
                </a:solidFill>
              </a:rPr>
              <a:t>To Improve the accuracy of the MIDI output, the frequency of each new frame is compared to the last, and must exceed a specific threshold before a different note is output. This hysteresis method prevents </a:t>
            </a:r>
            <a:r>
              <a:rPr lang="en-US" dirty="0" err="1" smtClean="0">
                <a:solidFill>
                  <a:schemeClr val="dk1"/>
                </a:solidFill>
              </a:rPr>
              <a:t>virbratio</a:t>
            </a:r>
            <a:r>
              <a:rPr lang="en-US" dirty="0">
                <a:solidFill>
                  <a:schemeClr val="dk1"/>
                </a:solidFill>
              </a:rPr>
              <a:t> </a:t>
            </a:r>
            <a:r>
              <a:rPr lang="en-US" dirty="0" smtClean="0">
                <a:solidFill>
                  <a:schemeClr val="dk1"/>
                </a:solidFill>
              </a:rPr>
              <a:t>and other inaccuracies from dissociating what the user expects from the </a:t>
            </a:r>
            <a:r>
              <a:rPr lang="en-US" smtClean="0">
                <a:solidFill>
                  <a:schemeClr val="dk1"/>
                </a:solidFill>
              </a:rPr>
              <a:t>actual output.</a:t>
            </a:r>
            <a:endParaRPr lang="en-US" dirty="0" smtClean="0">
              <a:solidFill>
                <a:schemeClr val="dk1"/>
              </a:solidFill>
            </a:endParaRPr>
          </a:p>
          <a:p>
            <a:pPr marL="0" lvl="0" algn="just">
              <a:lnSpc>
                <a:spcPct val="131250"/>
              </a:lnSpc>
              <a:spcAft>
                <a:spcPts val="1100"/>
              </a:spcAft>
              <a:buClr>
                <a:schemeClr val="dk1"/>
              </a:buClr>
              <a:buSzPct val="137500"/>
              <a:buNone/>
            </a:pPr>
            <a:endParaRPr lang="en-US" sz="2400" dirty="0">
              <a:solidFill>
                <a:schemeClr val="dk1"/>
              </a:solidFill>
            </a:endParaRPr>
          </a:p>
        </p:txBody>
      </p:sp>
      <p:sp>
        <p:nvSpPr>
          <p:cNvPr id="38" name="Shape 38"/>
          <p:cNvSpPr txBox="1">
            <a:spLocks noGrp="1"/>
          </p:cNvSpPr>
          <p:nvPr>
            <p:ph type="body" idx="14"/>
          </p:nvPr>
        </p:nvSpPr>
        <p:spPr>
          <a:xfrm>
            <a:off x="32689800" y="17287756"/>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a:solidFill>
                  <a:schemeClr val="dk1"/>
                </a:solidFill>
              </a:rPr>
              <a:t>Results</a:t>
            </a:r>
          </a:p>
        </p:txBody>
      </p:sp>
      <p:sp>
        <p:nvSpPr>
          <p:cNvPr id="39" name="Shape 39"/>
          <p:cNvSpPr txBox="1">
            <a:spLocks noGrp="1"/>
          </p:cNvSpPr>
          <p:nvPr>
            <p:ph type="body" idx="15"/>
          </p:nvPr>
        </p:nvSpPr>
        <p:spPr>
          <a:xfrm>
            <a:off x="32689800" y="18562320"/>
            <a:ext cx="10607100" cy="846299"/>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sz="2400" dirty="0">
                <a:solidFill>
                  <a:schemeClr val="dk1"/>
                </a:solidFill>
              </a:rPr>
              <a:t>24-30 </a:t>
            </a:r>
            <a:r>
              <a:rPr lang="en-US" sz="2400" dirty="0" err="1">
                <a:solidFill>
                  <a:schemeClr val="dk1"/>
                </a:solidFill>
              </a:rPr>
              <a:t>pt</a:t>
            </a:r>
            <a:r>
              <a:rPr lang="en-US" sz="2400" dirty="0">
                <a:solidFill>
                  <a:schemeClr val="dk1"/>
                </a:solidFill>
              </a:rPr>
              <a:t> Font only</a:t>
            </a:r>
          </a:p>
        </p:txBody>
      </p:sp>
      <p:sp>
        <p:nvSpPr>
          <p:cNvPr id="40" name="Shape 40"/>
          <p:cNvSpPr txBox="1">
            <a:spLocks noGrp="1"/>
          </p:cNvSpPr>
          <p:nvPr>
            <p:ph type="body" idx="16"/>
          </p:nvPr>
        </p:nvSpPr>
        <p:spPr>
          <a:xfrm>
            <a:off x="32689800" y="25421379"/>
            <a:ext cx="10607100" cy="1200299"/>
          </a:xfrm>
          <a:prstGeom prst="rect">
            <a:avLst/>
          </a:prstGeom>
          <a:noFill/>
          <a:ln>
            <a:noFill/>
          </a:ln>
        </p:spPr>
        <p:txBody>
          <a:bodyPr lIns="91400" tIns="91400" rIns="91400" bIns="91400" anchor="ctr" anchorCtr="0">
            <a:noAutofit/>
          </a:bodyPr>
          <a:lstStyle/>
          <a:p>
            <a:pPr marL="0" marR="0" lvl="0" indent="0" algn="ctr" rtl="0">
              <a:spcBef>
                <a:spcPts val="0"/>
              </a:spcBef>
              <a:buClr>
                <a:schemeClr val="dk1"/>
              </a:buClr>
              <a:buSzPct val="25000"/>
              <a:buFont typeface="Times New Roman"/>
              <a:buNone/>
            </a:pPr>
            <a:r>
              <a:rPr lang="en-US" sz="6000" b="1">
                <a:solidFill>
                  <a:schemeClr val="dk1"/>
                </a:solidFill>
              </a:rPr>
              <a:t>Conclusion</a:t>
            </a:r>
          </a:p>
        </p:txBody>
      </p:sp>
      <p:sp>
        <p:nvSpPr>
          <p:cNvPr id="41" name="Shape 41"/>
          <p:cNvSpPr txBox="1">
            <a:spLocks noGrp="1"/>
          </p:cNvSpPr>
          <p:nvPr>
            <p:ph type="body" idx="17"/>
          </p:nvPr>
        </p:nvSpPr>
        <p:spPr>
          <a:xfrm>
            <a:off x="32689800" y="26700481"/>
            <a:ext cx="10607100" cy="846299"/>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sz="2400" dirty="0">
                <a:solidFill>
                  <a:schemeClr val="dk1"/>
                </a:solidFill>
              </a:rPr>
              <a:t>24-30 </a:t>
            </a:r>
            <a:r>
              <a:rPr lang="en-US" sz="2400" dirty="0" err="1">
                <a:solidFill>
                  <a:schemeClr val="dk1"/>
                </a:solidFill>
              </a:rPr>
              <a:t>pt</a:t>
            </a:r>
            <a:r>
              <a:rPr lang="en-US" sz="2400" dirty="0">
                <a:solidFill>
                  <a:schemeClr val="dk1"/>
                </a:solidFill>
              </a:rPr>
              <a:t> Font only</a:t>
            </a:r>
          </a:p>
        </p:txBody>
      </p:sp>
      <p:sp>
        <p:nvSpPr>
          <p:cNvPr id="42" name="Shape 42"/>
          <p:cNvSpPr txBox="1">
            <a:spLocks noGrp="1"/>
          </p:cNvSpPr>
          <p:nvPr>
            <p:ph type="title"/>
          </p:nvPr>
        </p:nvSpPr>
        <p:spPr>
          <a:xfrm>
            <a:off x="11200613" y="1734743"/>
            <a:ext cx="21499500" cy="1815599"/>
          </a:xfrm>
          <a:prstGeom prst="rect">
            <a:avLst/>
          </a:prstGeom>
        </p:spPr>
        <p:txBody>
          <a:bodyPr lIns="91425" tIns="91425" rIns="91425" bIns="91425" anchor="ctr" anchorCtr="0">
            <a:noAutofit/>
          </a:bodyPr>
          <a:lstStyle/>
          <a:p>
            <a:r>
              <a:rPr lang="en-US" dirty="0" smtClean="0">
                <a:effectLst>
                  <a:outerShdw blurRad="38100" dist="38100" dir="2700000" algn="tl">
                    <a:srgbClr val="000000">
                      <a:alpha val="43137"/>
                    </a:srgbClr>
                  </a:outerShdw>
                </a:effectLst>
              </a:rPr>
              <a:t>Hummingbird</a:t>
            </a:r>
            <a:r>
              <a:rPr lang="en-US" b="0" dirty="0" smtClean="0">
                <a:effectLst>
                  <a:outerShdw blurRad="38100" dist="38100" dir="2700000" algn="tl">
                    <a:srgbClr val="000000">
                      <a:alpha val="43137"/>
                    </a:srgbClr>
                  </a:outerShdw>
                </a:effectLst>
              </a:rPr>
              <a:t>: Acoustic Control for Electronic Musical Instruments</a:t>
            </a:r>
            <a:endParaRPr lang="en-US" dirty="0">
              <a:effectLst>
                <a:outerShdw blurRad="38100" dist="38100" dir="2700000" algn="tl">
                  <a:srgbClr val="000000">
                    <a:alpha val="43137"/>
                  </a:srgbClr>
                </a:outerShdw>
              </a:effectLst>
            </a:endParaRPr>
          </a:p>
        </p:txBody>
      </p:sp>
      <p:sp>
        <p:nvSpPr>
          <p:cNvPr id="43" name="Shape 43"/>
          <p:cNvSpPr txBox="1">
            <a:spLocks noGrp="1"/>
          </p:cNvSpPr>
          <p:nvPr>
            <p:ph type="subTitle" idx="18"/>
          </p:nvPr>
        </p:nvSpPr>
        <p:spPr>
          <a:xfrm>
            <a:off x="7132928" y="3826448"/>
            <a:ext cx="29634871" cy="1674000"/>
          </a:xfrm>
          <a:prstGeom prst="rect">
            <a:avLst/>
          </a:prstGeom>
        </p:spPr>
        <p:txBody>
          <a:bodyPr lIns="91425" tIns="91425" rIns="91425" bIns="91425" anchor="ctr" anchorCtr="0">
            <a:noAutofit/>
          </a:bodyPr>
          <a:lstStyle/>
          <a:p>
            <a:r>
              <a:rPr lang="en-US" dirty="0"/>
              <a:t>Joey </a:t>
            </a:r>
            <a:r>
              <a:rPr lang="en-US" dirty="0" err="1" smtClean="0"/>
              <a:t>Devoto</a:t>
            </a:r>
            <a:r>
              <a:rPr lang="en-US" dirty="0" smtClean="0"/>
              <a:t>,  Marcus </a:t>
            </a:r>
            <a:r>
              <a:rPr lang="en-US" dirty="0" err="1" smtClean="0"/>
              <a:t>Gronberg</a:t>
            </a:r>
            <a:r>
              <a:rPr lang="en-US" dirty="0" smtClean="0"/>
              <a:t>, Andre Marquez, Jason Vance</a:t>
            </a:r>
            <a:endParaRPr lang="en-US"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87056" y="13225487"/>
            <a:ext cx="8203918" cy="5987761"/>
          </a:xfrm>
          <a:prstGeom prst="rect">
            <a:avLst/>
          </a:prstGeom>
        </p:spPr>
      </p:pic>
      <p:graphicFrame>
        <p:nvGraphicFramePr>
          <p:cNvPr id="9" name="Table 8"/>
          <p:cNvGraphicFramePr>
            <a:graphicFrameLocks noGrp="1"/>
          </p:cNvGraphicFramePr>
          <p:nvPr>
            <p:extLst>
              <p:ext uri="{D42A27DB-BD31-4B8C-83A1-F6EECF244321}">
                <p14:modId xmlns:p14="http://schemas.microsoft.com/office/powerpoint/2010/main" val="1911222882"/>
              </p:ext>
            </p:extLst>
          </p:nvPr>
        </p:nvGraphicFramePr>
        <p:xfrm>
          <a:off x="33234697" y="8439494"/>
          <a:ext cx="9364731" cy="2814420"/>
        </p:xfrm>
        <a:graphic>
          <a:graphicData uri="http://schemas.openxmlformats.org/drawingml/2006/table">
            <a:tbl>
              <a:tblPr firstRow="1" bandRow="1"/>
              <a:tblGrid>
                <a:gridCol w="3121577">
                  <a:extLst>
                    <a:ext uri="{9D8B030D-6E8A-4147-A177-3AD203B41FA5}">
                      <a16:colId xmlns:a16="http://schemas.microsoft.com/office/drawing/2014/main" val="2249505024"/>
                    </a:ext>
                  </a:extLst>
                </a:gridCol>
                <a:gridCol w="3121577">
                  <a:extLst>
                    <a:ext uri="{9D8B030D-6E8A-4147-A177-3AD203B41FA5}">
                      <a16:colId xmlns:a16="http://schemas.microsoft.com/office/drawing/2014/main" val="2956818430"/>
                    </a:ext>
                  </a:extLst>
                </a:gridCol>
                <a:gridCol w="3121577">
                  <a:extLst>
                    <a:ext uri="{9D8B030D-6E8A-4147-A177-3AD203B41FA5}">
                      <a16:colId xmlns:a16="http://schemas.microsoft.com/office/drawing/2014/main" val="1982876565"/>
                    </a:ext>
                  </a:extLst>
                </a:gridCol>
              </a:tblGrid>
              <a:tr h="249097">
                <a:tc>
                  <a:txBody>
                    <a:bodyPr/>
                    <a:lstStyle/>
                    <a:p>
                      <a:endParaRPr lang="en-US" dirty="0" smtClean="0"/>
                    </a:p>
                  </a:txBody>
                  <a:tcPr/>
                </a:tc>
                <a:tc>
                  <a:txBody>
                    <a:bodyPr/>
                    <a:lstStyle/>
                    <a:p>
                      <a:pPr algn="ctr"/>
                      <a:r>
                        <a:rPr lang="en-US" dirty="0" smtClean="0"/>
                        <a:t>Pros</a:t>
                      </a:r>
                      <a:endParaRPr lang="en-US" dirty="0"/>
                    </a:p>
                  </a:txBody>
                  <a:tcPr/>
                </a:tc>
                <a:tc>
                  <a:txBody>
                    <a:bodyPr/>
                    <a:lstStyle/>
                    <a:p>
                      <a:pPr algn="ctr"/>
                      <a:r>
                        <a:rPr lang="en-US" dirty="0" smtClean="0"/>
                        <a:t>Cons</a:t>
                      </a:r>
                      <a:endParaRPr lang="en-US" dirty="0"/>
                    </a:p>
                  </a:txBody>
                  <a:tcPr/>
                </a:tc>
                <a:extLst>
                  <a:ext uri="{0D108BD9-81ED-4DB2-BD59-A6C34878D82A}">
                    <a16:rowId xmlns:a16="http://schemas.microsoft.com/office/drawing/2014/main" val="226094624"/>
                  </a:ext>
                </a:extLst>
              </a:tr>
              <a:tr h="61232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dirty="0" smtClean="0"/>
                        <a:t>FFT</a:t>
                      </a:r>
                    </a:p>
                  </a:txBody>
                  <a:tcPr/>
                </a:tc>
                <a:tc>
                  <a:txBody>
                    <a:bodyPr/>
                    <a:lstStyle/>
                    <a:p>
                      <a:pPr marL="285750" indent="-285750">
                        <a:buFont typeface="Arial" panose="020B0604020202020204" pitchFamily="34" charset="0"/>
                        <a:buChar char="•"/>
                      </a:pPr>
                      <a:r>
                        <a:rPr lang="en-US" dirty="0" smtClean="0"/>
                        <a:t>Accurate</a:t>
                      </a:r>
                      <a:r>
                        <a:rPr lang="en-US" baseline="0" dirty="0" smtClean="0"/>
                        <a:t> Hz detection</a:t>
                      </a:r>
                      <a:endParaRPr lang="en-US" dirty="0"/>
                    </a:p>
                  </a:txBody>
                  <a:tcPr/>
                </a:tc>
                <a:tc>
                  <a:txBody>
                    <a:bodyPr/>
                    <a:lstStyle/>
                    <a:p>
                      <a:pPr marL="285750" indent="-285750">
                        <a:buFont typeface="Arial" panose="020B0604020202020204" pitchFamily="34" charset="0"/>
                        <a:buChar char="•"/>
                      </a:pPr>
                      <a:r>
                        <a:rPr lang="en-US" dirty="0" smtClean="0"/>
                        <a:t>Very slow</a:t>
                      </a:r>
                      <a:r>
                        <a:rPr lang="en-US" baseline="0" dirty="0" smtClean="0"/>
                        <a:t> (~200ms lag)</a:t>
                      </a:r>
                    </a:p>
                    <a:p>
                      <a:pPr marL="285750" indent="-285750">
                        <a:buFont typeface="Arial" panose="020B0604020202020204" pitchFamily="34" charset="0"/>
                        <a:buChar char="•"/>
                      </a:pPr>
                      <a:r>
                        <a:rPr lang="en-US" baseline="0" dirty="0" smtClean="0"/>
                        <a:t>Algorithm of O(n^2)</a:t>
                      </a:r>
                      <a:endParaRPr lang="en-US" dirty="0"/>
                    </a:p>
                  </a:txBody>
                  <a:tcPr/>
                </a:tc>
                <a:extLst>
                  <a:ext uri="{0D108BD9-81ED-4DB2-BD59-A6C34878D82A}">
                    <a16:rowId xmlns:a16="http://schemas.microsoft.com/office/drawing/2014/main" val="2752066456"/>
                  </a:ext>
                </a:extLst>
              </a:tr>
              <a:tr h="65314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dirty="0" smtClean="0"/>
                        <a:t>Zero Crossing</a:t>
                      </a:r>
                    </a:p>
                  </a:txBody>
                  <a:tcPr/>
                </a:tc>
                <a:tc>
                  <a:txBody>
                    <a:bodyPr/>
                    <a:lstStyle/>
                    <a:p>
                      <a:pPr marL="285750" indent="-285750">
                        <a:buFont typeface="Arial" panose="020B0604020202020204" pitchFamily="34" charset="0"/>
                        <a:buChar char="•"/>
                      </a:pPr>
                      <a:r>
                        <a:rPr lang="en-US" dirty="0" smtClean="0"/>
                        <a:t>Very</a:t>
                      </a:r>
                      <a:r>
                        <a:rPr lang="en-US" baseline="0" dirty="0" smtClean="0"/>
                        <a:t> fast</a:t>
                      </a:r>
                      <a:endParaRPr lang="en-US" dirty="0" smtClean="0"/>
                    </a:p>
                    <a:p>
                      <a:pPr marL="285750" indent="-285750">
                        <a:buFont typeface="Arial" panose="020B0604020202020204" pitchFamily="34" charset="0"/>
                        <a:buChar char="•"/>
                      </a:pPr>
                      <a:endParaRPr lang="en-US" dirty="0"/>
                    </a:p>
                  </a:txBody>
                  <a:tcPr/>
                </a:tc>
                <a:tc>
                  <a:txBody>
                    <a:bodyPr/>
                    <a:lstStyle/>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Inaccurate Hz detection</a:t>
                      </a:r>
                    </a:p>
                    <a:p>
                      <a:pPr marL="285750" indent="-285750">
                        <a:buFont typeface="Arial" panose="020B0604020202020204" pitchFamily="34" charset="0"/>
                        <a:buChar char="•"/>
                      </a:pPr>
                      <a:r>
                        <a:rPr lang="en-US" dirty="0" smtClean="0"/>
                        <a:t>Has</a:t>
                      </a:r>
                      <a:r>
                        <a:rPr lang="en-US" baseline="0" dirty="0" smtClean="0"/>
                        <a:t> trouble picking up the lower 20% of notes</a:t>
                      </a:r>
                    </a:p>
                    <a:p>
                      <a:pPr marL="285750" indent="-285750">
                        <a:buFont typeface="Arial" panose="020B0604020202020204" pitchFamily="34" charset="0"/>
                        <a:buChar char="•"/>
                      </a:pPr>
                      <a:endParaRPr lang="en-US" dirty="0"/>
                    </a:p>
                  </a:txBody>
                  <a:tcPr/>
                </a:tc>
                <a:extLst>
                  <a:ext uri="{0D108BD9-81ED-4DB2-BD59-A6C34878D82A}">
                    <a16:rowId xmlns:a16="http://schemas.microsoft.com/office/drawing/2014/main" val="2393960664"/>
                  </a:ext>
                </a:extLst>
              </a:tr>
              <a:tr h="95242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dirty="0" smtClean="0"/>
                        <a:t>Auto Correlation</a:t>
                      </a:r>
                    </a:p>
                  </a:txBody>
                  <a:tcPr/>
                </a:tc>
                <a:tc>
                  <a:txBody>
                    <a:bodyPr/>
                    <a:lstStyle/>
                    <a:p>
                      <a:pPr marL="285750" indent="-285750">
                        <a:buFont typeface="Arial" panose="020B0604020202020204" pitchFamily="34" charset="0"/>
                        <a:buChar char="•"/>
                      </a:pPr>
                      <a:r>
                        <a:rPr lang="en-US" dirty="0" smtClean="0"/>
                        <a:t>Accurate </a:t>
                      </a:r>
                      <a:endParaRPr lang="en-US" dirty="0"/>
                    </a:p>
                  </a:txBody>
                  <a:tcPr/>
                </a:tc>
                <a:tc>
                  <a:txBody>
                    <a:bodyPr/>
                    <a:lstStyle/>
                    <a:p>
                      <a:endParaRPr lang="en-US" dirty="0"/>
                    </a:p>
                  </a:txBody>
                  <a:tcPr/>
                </a:tc>
                <a:extLst>
                  <a:ext uri="{0D108BD9-81ED-4DB2-BD59-A6C34878D82A}">
                    <a16:rowId xmlns:a16="http://schemas.microsoft.com/office/drawing/2014/main" val="2354209730"/>
                  </a:ext>
                </a:extLst>
              </a:tr>
            </a:tbl>
          </a:graphicData>
        </a:graphic>
      </p:graphicFrame>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153363" y="19700468"/>
            <a:ext cx="4431537" cy="2007606"/>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818600" y="19657431"/>
            <a:ext cx="4623563" cy="2060816"/>
          </a:xfrm>
          <a:prstGeom prst="rect">
            <a:avLst/>
          </a:prstGeom>
        </p:spPr>
      </p:pic>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210619" y="19660501"/>
            <a:ext cx="4607981" cy="2087540"/>
          </a:xfrm>
          <a:prstGeom prst="rect">
            <a:avLst/>
          </a:prstGeom>
        </p:spPr>
      </p:pic>
      <p:pic>
        <p:nvPicPr>
          <p:cNvPr id="7" name="Picture 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587056" y="19660500"/>
            <a:ext cx="4623563" cy="2094600"/>
          </a:xfrm>
          <a:prstGeom prst="rect">
            <a:avLst/>
          </a:prstGeom>
        </p:spPr>
      </p:pic>
      <p:pic>
        <p:nvPicPr>
          <p:cNvPr id="21" name="Picture 20"/>
          <p:cNvPicPr>
            <a:picLocks noChangeAspect="1"/>
          </p:cNvPicPr>
          <p:nvPr/>
        </p:nvPicPr>
        <p:blipFill rotWithShape="1">
          <a:blip r:embed="rId9">
            <a:extLst>
              <a:ext uri="{BEBA8EAE-BF5A-486C-A8C5-ECC9F3942E4B}">
                <a14:imgProps xmlns:a14="http://schemas.microsoft.com/office/drawing/2010/main">
                  <a14:imgLayer r:embed="rId10">
                    <a14:imgEffect>
                      <a14:sharpenSoften amount="25000"/>
                    </a14:imgEffect>
                    <a14:imgEffect>
                      <a14:brightnessContrast bright="-26000" contrast="36000"/>
                    </a14:imgEffect>
                  </a14:imgLayer>
                </a14:imgProps>
              </a:ext>
              <a:ext uri="{28A0092B-C50C-407E-A947-70E740481C1C}">
                <a14:useLocalDpi xmlns:a14="http://schemas.microsoft.com/office/drawing/2010/main" val="0"/>
              </a:ext>
            </a:extLst>
          </a:blip>
          <a:srcRect l="1203" t="40033" r="2516" b="37779"/>
          <a:stretch/>
        </p:blipFill>
        <p:spPr>
          <a:xfrm>
            <a:off x="24421959" y="13161710"/>
            <a:ext cx="6812880" cy="2791261"/>
          </a:xfrm>
          <a:prstGeom prst="rect">
            <a:avLst/>
          </a:prstGeom>
          <a:scene3d>
            <a:camera prst="orthographicFront"/>
            <a:lightRig rig="threePt" dir="t"/>
          </a:scene3d>
          <a:sp3d>
            <a:bevelT/>
            <a:bevelB w="152400" h="50800" prst="softRound"/>
          </a:sp3d>
        </p:spPr>
      </p:pic>
      <p:cxnSp>
        <p:nvCxnSpPr>
          <p:cNvPr id="23" name="Straight Arrow Connector 22"/>
          <p:cNvCxnSpPr/>
          <p:nvPr/>
        </p:nvCxnSpPr>
        <p:spPr>
          <a:xfrm>
            <a:off x="23936325" y="13970601"/>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4" name="Straight Arrow Connector 43"/>
          <p:cNvCxnSpPr/>
          <p:nvPr/>
        </p:nvCxnSpPr>
        <p:spPr>
          <a:xfrm>
            <a:off x="23936325" y="14332551"/>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6" name="Straight Arrow Connector 45"/>
          <p:cNvCxnSpPr/>
          <p:nvPr/>
        </p:nvCxnSpPr>
        <p:spPr>
          <a:xfrm>
            <a:off x="23936324" y="14723076"/>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7" name="Straight Arrow Connector 46"/>
          <p:cNvCxnSpPr/>
          <p:nvPr/>
        </p:nvCxnSpPr>
        <p:spPr>
          <a:xfrm>
            <a:off x="23936324" y="15087599"/>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sp>
        <p:nvSpPr>
          <p:cNvPr id="24" name="TextBox 23"/>
          <p:cNvSpPr txBox="1"/>
          <p:nvPr/>
        </p:nvSpPr>
        <p:spPr>
          <a:xfrm>
            <a:off x="21508871" y="13818198"/>
            <a:ext cx="2486025" cy="307777"/>
          </a:xfrm>
          <a:prstGeom prst="rect">
            <a:avLst/>
          </a:prstGeom>
          <a:noFill/>
        </p:spPr>
        <p:txBody>
          <a:bodyPr wrap="square" rtlCol="0">
            <a:spAutoFit/>
          </a:bodyPr>
          <a:lstStyle/>
          <a:p>
            <a:pPr algn="r"/>
            <a:r>
              <a:rPr lang="en-US" dirty="0" smtClean="0"/>
              <a:t>Note, Frequency, Key/Scale</a:t>
            </a:r>
            <a:endParaRPr lang="en-US" dirty="0"/>
          </a:p>
        </p:txBody>
      </p:sp>
      <p:sp>
        <p:nvSpPr>
          <p:cNvPr id="48" name="TextBox 47"/>
          <p:cNvSpPr txBox="1"/>
          <p:nvPr/>
        </p:nvSpPr>
        <p:spPr>
          <a:xfrm>
            <a:off x="21504257" y="14153061"/>
            <a:ext cx="2486025" cy="307777"/>
          </a:xfrm>
          <a:prstGeom prst="rect">
            <a:avLst/>
          </a:prstGeom>
          <a:noFill/>
        </p:spPr>
        <p:txBody>
          <a:bodyPr wrap="square" rtlCol="0">
            <a:spAutoFit/>
          </a:bodyPr>
          <a:lstStyle/>
          <a:p>
            <a:pPr algn="r"/>
            <a:r>
              <a:rPr lang="en-US" dirty="0" smtClean="0"/>
              <a:t>Tuner</a:t>
            </a:r>
            <a:endParaRPr lang="en-US" dirty="0"/>
          </a:p>
        </p:txBody>
      </p:sp>
      <p:sp>
        <p:nvSpPr>
          <p:cNvPr id="49" name="TextBox 48"/>
          <p:cNvSpPr txBox="1"/>
          <p:nvPr/>
        </p:nvSpPr>
        <p:spPr>
          <a:xfrm>
            <a:off x="21504256" y="14550265"/>
            <a:ext cx="2486025" cy="307777"/>
          </a:xfrm>
          <a:prstGeom prst="rect">
            <a:avLst/>
          </a:prstGeom>
          <a:noFill/>
        </p:spPr>
        <p:txBody>
          <a:bodyPr wrap="square" rtlCol="0">
            <a:spAutoFit/>
          </a:bodyPr>
          <a:lstStyle/>
          <a:p>
            <a:pPr algn="r"/>
            <a:r>
              <a:rPr lang="en-US" dirty="0" smtClean="0"/>
              <a:t>MIDI Velocity, Hysteresis</a:t>
            </a:r>
            <a:endParaRPr lang="en-US" dirty="0"/>
          </a:p>
        </p:txBody>
      </p:sp>
      <p:sp>
        <p:nvSpPr>
          <p:cNvPr id="50" name="TextBox 49"/>
          <p:cNvSpPr txBox="1"/>
          <p:nvPr/>
        </p:nvSpPr>
        <p:spPr>
          <a:xfrm>
            <a:off x="21504255" y="14933710"/>
            <a:ext cx="2486025" cy="307777"/>
          </a:xfrm>
          <a:prstGeom prst="rect">
            <a:avLst/>
          </a:prstGeom>
          <a:noFill/>
        </p:spPr>
        <p:txBody>
          <a:bodyPr wrap="square" rtlCol="0">
            <a:spAutoFit/>
          </a:bodyPr>
          <a:lstStyle/>
          <a:p>
            <a:pPr algn="r"/>
            <a:r>
              <a:rPr lang="en-US" dirty="0" smtClean="0"/>
              <a:t>Previous Notes</a:t>
            </a:r>
            <a:endParaRPr lang="en-US" dirty="0"/>
          </a:p>
        </p:txBody>
      </p:sp>
      <p:pic>
        <p:nvPicPr>
          <p:cNvPr id="25" name="Picture 24"/>
          <p:cNvPicPr>
            <a:picLocks noChangeAspect="1"/>
          </p:cNvPicPr>
          <p:nvPr/>
        </p:nvPicPr>
        <p:blipFill rotWithShape="1">
          <a:blip r:embed="rId11">
            <a:extLst>
              <a:ext uri="{28A0092B-C50C-407E-A947-70E740481C1C}">
                <a14:useLocalDpi xmlns:a14="http://schemas.microsoft.com/office/drawing/2010/main" val="0"/>
              </a:ext>
            </a:extLst>
          </a:blip>
          <a:srcRect t="5785" b="21134"/>
          <a:stretch/>
        </p:blipFill>
        <p:spPr>
          <a:xfrm>
            <a:off x="12661030" y="22748539"/>
            <a:ext cx="8978572" cy="3690940"/>
          </a:xfrm>
          <a:prstGeom prst="rect">
            <a:avLst/>
          </a:prstGeom>
        </p:spPr>
      </p:pic>
      <p:pic>
        <p:nvPicPr>
          <p:cNvPr id="26" name="Picture 25"/>
          <p:cNvPicPr>
            <a:picLocks noChangeAspect="1"/>
          </p:cNvPicPr>
          <p:nvPr/>
        </p:nvPicPr>
        <p:blipFill>
          <a:blip r:embed="rId1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1818600" y="22540073"/>
            <a:ext cx="8297606" cy="5348574"/>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Classic - Wide Center">
  <a:themeElements>
    <a:clrScheme name="Metro">
      <a:dk1>
        <a:srgbClr val="000000"/>
      </a:dk1>
      <a:lt1>
        <a:srgbClr val="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385</TotalTime>
  <Words>787</Words>
  <Application>Microsoft Office PowerPoint</Application>
  <PresentationFormat>Custom</PresentationFormat>
  <Paragraphs>58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Tahoma</vt:lpstr>
      <vt:lpstr>Times New Roman</vt:lpstr>
      <vt:lpstr>Classic - Wide Center</vt:lpstr>
      <vt:lpstr>Hummingbird: Acoustic Control for Electronic Musical Instruments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Goes Here</dc:title>
  <dc:creator>David</dc:creator>
  <cp:lastModifiedBy>Marcus Anders Gronberg</cp:lastModifiedBy>
  <cp:revision>33</cp:revision>
  <dcterms:modified xsi:type="dcterms:W3CDTF">2017-05-11T00:10:31Z</dcterms:modified>
</cp:coreProperties>
</file>